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70" r:id="rId2"/>
    <p:sldId id="256" r:id="rId3"/>
    <p:sldId id="257" r:id="rId4"/>
    <p:sldId id="258" r:id="rId5"/>
    <p:sldId id="259" r:id="rId6"/>
    <p:sldId id="260" r:id="rId7"/>
    <p:sldId id="261" r:id="rId8"/>
    <p:sldId id="262" r:id="rId9"/>
    <p:sldId id="263" r:id="rId10"/>
    <p:sldId id="264" r:id="rId11"/>
    <p:sldId id="269" r:id="rId12"/>
    <p:sldId id="265" r:id="rId13"/>
    <p:sldId id="266" r:id="rId14"/>
    <p:sldId id="267" r:id="rId15"/>
    <p:sldId id="268" r:id="rId16"/>
    <p:sldId id="271" r:id="rId17"/>
    <p:sldId id="272"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CACF66F-6821-4996-BAD8-9680187E05EE}" type="datetimeFigureOut">
              <a:rPr lang="ar-IQ" smtClean="0"/>
              <a:pPr/>
              <a:t>21/01/1441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304D6AB-1A99-42E3-B598-1EE2E696C430}" type="slidenum">
              <a:rPr lang="ar-IQ" smtClean="0"/>
              <a:pPr/>
              <a:t>‹#›</a:t>
            </a:fld>
            <a:endParaRPr lang="ar-IQ"/>
          </a:p>
        </p:txBody>
      </p:sp>
    </p:spTree>
    <p:extLst>
      <p:ext uri="{BB962C8B-B14F-4D97-AF65-F5344CB8AC3E}">
        <p14:creationId xmlns:p14="http://schemas.microsoft.com/office/powerpoint/2010/main" xmlns="" val="19821875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3304D6AB-1A99-42E3-B598-1EE2E696C430}" type="slidenum">
              <a:rPr lang="ar-IQ" smtClean="0"/>
              <a:pPr/>
              <a:t>3</a:t>
            </a:fld>
            <a:endParaRPr lang="ar-IQ"/>
          </a:p>
        </p:txBody>
      </p:sp>
    </p:spTree>
    <p:extLst>
      <p:ext uri="{BB962C8B-B14F-4D97-AF65-F5344CB8AC3E}">
        <p14:creationId xmlns:p14="http://schemas.microsoft.com/office/powerpoint/2010/main" xmlns="" val="83221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21/01/1441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21/01/1441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21/01/1441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21/01/1441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21/01/1441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21/01/1441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21/01/1441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0070C0"/>
                </a:solidFill>
              </a:rPr>
              <a:t>مقرر:-فطريات1</a:t>
            </a:r>
            <a:endParaRPr lang="en-US" dirty="0">
              <a:solidFill>
                <a:srgbClr val="0070C0"/>
              </a:solidFill>
            </a:endParaRPr>
          </a:p>
        </p:txBody>
      </p:sp>
      <p:sp>
        <p:nvSpPr>
          <p:cNvPr id="3" name="عنصر نائب للمحتوى 2"/>
          <p:cNvSpPr>
            <a:spLocks noGrp="1"/>
          </p:cNvSpPr>
          <p:nvPr>
            <p:ph idx="1"/>
          </p:nvPr>
        </p:nvSpPr>
        <p:spPr/>
        <p:txBody>
          <a:bodyPr/>
          <a:lstStyle/>
          <a:p>
            <a:pPr>
              <a:buNone/>
            </a:pPr>
            <a:r>
              <a:rPr lang="ar-IQ" dirty="0" smtClean="0"/>
              <a:t> </a:t>
            </a:r>
            <a:r>
              <a:rPr lang="ar-IQ" dirty="0" smtClean="0"/>
              <a:t>       </a:t>
            </a:r>
            <a:r>
              <a:rPr lang="ar-IQ" dirty="0" err="1" smtClean="0">
                <a:solidFill>
                  <a:srgbClr val="C00000"/>
                </a:solidFill>
              </a:rPr>
              <a:t>ألاستاذ</a:t>
            </a:r>
            <a:r>
              <a:rPr lang="ar-IQ" dirty="0" smtClean="0">
                <a:solidFill>
                  <a:srgbClr val="C00000"/>
                </a:solidFill>
              </a:rPr>
              <a:t> الدكتور محمد عامر فياض </a:t>
            </a:r>
          </a:p>
          <a:p>
            <a:pPr>
              <a:buNone/>
            </a:pPr>
            <a:r>
              <a:rPr lang="ar-IQ" dirty="0" smtClean="0"/>
              <a:t> </a:t>
            </a:r>
            <a:r>
              <a:rPr lang="ar-IQ" dirty="0" smtClean="0"/>
              <a:t>          </a:t>
            </a:r>
            <a:r>
              <a:rPr lang="en-US" dirty="0" smtClean="0"/>
              <a:t>      </a:t>
            </a:r>
            <a:r>
              <a:rPr lang="ar-IQ" dirty="0" smtClean="0"/>
              <a:t> </a:t>
            </a:r>
            <a:r>
              <a:rPr lang="ar-IQ" dirty="0" smtClean="0">
                <a:solidFill>
                  <a:srgbClr val="00B050"/>
                </a:solidFill>
              </a:rPr>
              <a:t>قسم وقاية النبات</a:t>
            </a:r>
          </a:p>
          <a:p>
            <a:pPr>
              <a:buNone/>
            </a:pPr>
            <a:r>
              <a:rPr lang="ar-IQ" dirty="0" smtClean="0">
                <a:solidFill>
                  <a:srgbClr val="00B050"/>
                </a:solidFill>
              </a:rPr>
              <a:t> </a:t>
            </a:r>
            <a:r>
              <a:rPr lang="ar-IQ" dirty="0" smtClean="0">
                <a:solidFill>
                  <a:srgbClr val="00B050"/>
                </a:solidFill>
              </a:rPr>
              <a:t>          </a:t>
            </a:r>
            <a:r>
              <a:rPr lang="en-US" dirty="0" smtClean="0">
                <a:solidFill>
                  <a:srgbClr val="00B050"/>
                </a:solidFill>
              </a:rPr>
              <a:t> </a:t>
            </a:r>
            <a:r>
              <a:rPr lang="ar-IQ" dirty="0" smtClean="0">
                <a:solidFill>
                  <a:srgbClr val="00B050"/>
                </a:solidFill>
              </a:rPr>
              <a:t> كلية الزراعة/ جامعة البصرة</a:t>
            </a:r>
          </a:p>
          <a:p>
            <a:pPr>
              <a:buNone/>
            </a:pPr>
            <a:r>
              <a:rPr lang="ar-IQ" dirty="0" smtClean="0">
                <a:solidFill>
                  <a:srgbClr val="00B050"/>
                </a:solidFill>
              </a:rPr>
              <a:t> </a:t>
            </a:r>
            <a:r>
              <a:rPr lang="ar-IQ" dirty="0" smtClean="0">
                <a:solidFill>
                  <a:srgbClr val="00B050"/>
                </a:solidFill>
              </a:rPr>
              <a:t>            </a:t>
            </a:r>
            <a:r>
              <a:rPr lang="en-US" dirty="0" smtClean="0">
                <a:solidFill>
                  <a:srgbClr val="00B050"/>
                </a:solidFill>
              </a:rPr>
              <a:t>   </a:t>
            </a:r>
            <a:r>
              <a:rPr lang="ar-IQ" dirty="0" smtClean="0">
                <a:solidFill>
                  <a:srgbClr val="00B050"/>
                </a:solidFill>
              </a:rPr>
              <a:t>  البصرة/العراق</a:t>
            </a:r>
          </a:p>
          <a:p>
            <a:pPr algn="l">
              <a:buNone/>
            </a:pPr>
            <a:r>
              <a:rPr lang="en-US" dirty="0" smtClean="0"/>
              <a:t> </a:t>
            </a:r>
            <a:r>
              <a:rPr lang="en-US" dirty="0" smtClean="0"/>
              <a:t>          Email:-</a:t>
            </a:r>
            <a:r>
              <a:rPr lang="en-US" dirty="0" smtClean="0">
                <a:solidFill>
                  <a:srgbClr val="C00000"/>
                </a:solidFill>
              </a:rPr>
              <a:t>fayyadmoh@gmail.com</a:t>
            </a:r>
          </a:p>
          <a:p>
            <a:pPr algn="l">
              <a:buNone/>
            </a:pPr>
            <a:r>
              <a:rPr lang="en-US" dirty="0" smtClean="0">
                <a:solidFill>
                  <a:srgbClr val="C00000"/>
                </a:solidFill>
              </a:rPr>
              <a:t> </a:t>
            </a:r>
            <a:r>
              <a:rPr lang="en-US" dirty="0" smtClean="0">
                <a:solidFill>
                  <a:srgbClr val="C00000"/>
                </a:solidFill>
              </a:rPr>
              <a:t>                      muamer2010@yahoo.com</a:t>
            </a:r>
            <a:endParaRPr lang="ar-IQ" dirty="0" smtClean="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a:solidFill>
                  <a:srgbClr val="FF0000"/>
                </a:solidFill>
              </a:rPr>
              <a:t>تركيب جسم الفطر</a:t>
            </a:r>
            <a:r>
              <a:rPr lang="ar-IQ" dirty="0"/>
              <a:t/>
            </a:r>
            <a:br>
              <a:rPr lang="ar-IQ" dirty="0"/>
            </a:br>
            <a:endParaRPr lang="ar-IQ" dirty="0"/>
          </a:p>
        </p:txBody>
      </p:sp>
      <p:sp>
        <p:nvSpPr>
          <p:cNvPr id="3" name="عنصر نائب للمحتوى 2"/>
          <p:cNvSpPr>
            <a:spLocks noGrp="1"/>
          </p:cNvSpPr>
          <p:nvPr>
            <p:ph idx="1"/>
          </p:nvPr>
        </p:nvSpPr>
        <p:spPr/>
        <p:txBody>
          <a:bodyPr>
            <a:normAutofit fontScale="70000" lnSpcReduction="20000"/>
          </a:bodyPr>
          <a:lstStyle/>
          <a:p>
            <a:pPr marL="0" indent="0">
              <a:buNone/>
            </a:pPr>
            <a:r>
              <a:rPr lang="en-US" dirty="0"/>
              <a:t>Hyphae(</a:t>
            </a:r>
            <a:r>
              <a:rPr lang="en-US" dirty="0" err="1"/>
              <a:t>singl:hypha</a:t>
            </a:r>
            <a:r>
              <a:rPr lang="en-US" dirty="0"/>
              <a:t>)                                            </a:t>
            </a:r>
            <a:endParaRPr lang="en-US" dirty="0" smtClean="0"/>
          </a:p>
          <a:p>
            <a:pPr marL="0" indent="0">
              <a:buNone/>
            </a:pPr>
            <a:r>
              <a:rPr lang="ar-IQ" dirty="0" smtClean="0"/>
              <a:t>يطلق على مجموع </a:t>
            </a:r>
            <a:r>
              <a:rPr lang="ar-IQ" dirty="0" err="1" smtClean="0"/>
              <a:t>الهايفات</a:t>
            </a:r>
            <a:r>
              <a:rPr lang="ar-IQ" dirty="0" smtClean="0"/>
              <a:t>:-</a:t>
            </a:r>
          </a:p>
          <a:p>
            <a:pPr marL="0" indent="0">
              <a:buNone/>
            </a:pPr>
            <a:r>
              <a:rPr lang="ar-IQ" dirty="0" smtClean="0"/>
              <a:t>قد تكون </a:t>
            </a:r>
            <a:r>
              <a:rPr lang="ar-IQ" dirty="0" err="1" smtClean="0"/>
              <a:t>الهايفات</a:t>
            </a:r>
            <a:r>
              <a:rPr lang="ar-IQ" dirty="0" smtClean="0"/>
              <a:t> مقسمة </a:t>
            </a:r>
            <a:r>
              <a:rPr lang="ar-IQ" dirty="0" err="1" smtClean="0"/>
              <a:t>او</a:t>
            </a:r>
            <a:r>
              <a:rPr lang="ar-IQ" dirty="0" smtClean="0"/>
              <a:t> غير مقسمة.</a:t>
            </a:r>
          </a:p>
          <a:p>
            <a:pPr marL="0" indent="0">
              <a:buNone/>
            </a:pPr>
            <a:r>
              <a:rPr lang="ar-IQ" dirty="0" smtClean="0"/>
              <a:t>وقد تحوي نواة واحدة </a:t>
            </a:r>
            <a:r>
              <a:rPr lang="ar-IQ" dirty="0" err="1" smtClean="0"/>
              <a:t>او</a:t>
            </a:r>
            <a:r>
              <a:rPr lang="ar-IQ" dirty="0" smtClean="0"/>
              <a:t> عدة </a:t>
            </a:r>
            <a:r>
              <a:rPr lang="ar-IQ" dirty="0" err="1" smtClean="0"/>
              <a:t>انوية</a:t>
            </a:r>
            <a:r>
              <a:rPr lang="ar-IQ" dirty="0" smtClean="0"/>
              <a:t> متماثلة </a:t>
            </a:r>
            <a:r>
              <a:rPr lang="ar-IQ" dirty="0" err="1" smtClean="0"/>
              <a:t>او</a:t>
            </a:r>
            <a:r>
              <a:rPr lang="ar-IQ" dirty="0" smtClean="0"/>
              <a:t> مختلفة وراثيا.</a:t>
            </a:r>
            <a:endParaRPr lang="en-US" dirty="0"/>
          </a:p>
          <a:p>
            <a:pPr marL="0" indent="0" algn="l">
              <a:buNone/>
            </a:pPr>
            <a:r>
              <a:rPr lang="en-US" dirty="0" smtClean="0"/>
              <a:t>      </a:t>
            </a:r>
            <a:r>
              <a:rPr lang="en-US" dirty="0" err="1"/>
              <a:t>Mycellium</a:t>
            </a:r>
            <a:endParaRPr lang="en-US" dirty="0"/>
          </a:p>
          <a:p>
            <a:pPr marL="0" indent="0" algn="l">
              <a:buNone/>
            </a:pPr>
            <a:r>
              <a:rPr lang="en-US" dirty="0">
                <a:solidFill>
                  <a:srgbClr val="FF0000"/>
                </a:solidFill>
              </a:rPr>
              <a:t>     </a:t>
            </a:r>
            <a:r>
              <a:rPr lang="en-US" dirty="0" err="1">
                <a:solidFill>
                  <a:srgbClr val="FF0000"/>
                </a:solidFill>
              </a:rPr>
              <a:t>Septate</a:t>
            </a:r>
            <a:endParaRPr lang="en-US" dirty="0">
              <a:solidFill>
                <a:srgbClr val="FF0000"/>
              </a:solidFill>
            </a:endParaRPr>
          </a:p>
          <a:p>
            <a:pPr marL="0" indent="0" algn="l">
              <a:buNone/>
            </a:pPr>
            <a:r>
              <a:rPr lang="en-US" dirty="0"/>
              <a:t>     </a:t>
            </a:r>
            <a:r>
              <a:rPr lang="en-US" dirty="0">
                <a:solidFill>
                  <a:srgbClr val="FF0000"/>
                </a:solidFill>
              </a:rPr>
              <a:t>non-</a:t>
            </a:r>
            <a:r>
              <a:rPr lang="en-US" dirty="0" err="1">
                <a:solidFill>
                  <a:srgbClr val="FF0000"/>
                </a:solidFill>
              </a:rPr>
              <a:t>septate</a:t>
            </a:r>
            <a:r>
              <a:rPr lang="en-US" dirty="0">
                <a:solidFill>
                  <a:srgbClr val="FF0000"/>
                </a:solidFill>
              </a:rPr>
              <a:t>(</a:t>
            </a:r>
            <a:r>
              <a:rPr lang="en-US" dirty="0" err="1">
                <a:solidFill>
                  <a:srgbClr val="FF0000"/>
                </a:solidFill>
              </a:rPr>
              <a:t>Coenocytic</a:t>
            </a:r>
            <a:r>
              <a:rPr lang="en-US" dirty="0">
                <a:solidFill>
                  <a:srgbClr val="FF0000"/>
                </a:solidFill>
              </a:rPr>
              <a:t>)</a:t>
            </a:r>
          </a:p>
          <a:p>
            <a:pPr marL="0" indent="0" algn="l">
              <a:buNone/>
            </a:pPr>
            <a:r>
              <a:rPr lang="en-US" dirty="0"/>
              <a:t>     </a:t>
            </a:r>
            <a:r>
              <a:rPr lang="en-US" dirty="0" err="1"/>
              <a:t>uninucleate</a:t>
            </a:r>
            <a:r>
              <a:rPr lang="en-US" dirty="0"/>
              <a:t>-</a:t>
            </a:r>
            <a:r>
              <a:rPr lang="en-US" dirty="0" err="1"/>
              <a:t>Binucleate</a:t>
            </a:r>
            <a:r>
              <a:rPr lang="en-US" dirty="0"/>
              <a:t>-multinucleate </a:t>
            </a:r>
          </a:p>
          <a:p>
            <a:pPr marL="0" indent="0" algn="l">
              <a:buNone/>
            </a:pPr>
            <a:r>
              <a:rPr lang="en-US" dirty="0">
                <a:solidFill>
                  <a:srgbClr val="00B050"/>
                </a:solidFill>
              </a:rPr>
              <a:t>     </a:t>
            </a:r>
            <a:r>
              <a:rPr lang="en-US" dirty="0" err="1">
                <a:solidFill>
                  <a:srgbClr val="00B050"/>
                </a:solidFill>
              </a:rPr>
              <a:t>Homokayon</a:t>
            </a:r>
            <a:endParaRPr lang="en-US" dirty="0">
              <a:solidFill>
                <a:srgbClr val="00B050"/>
              </a:solidFill>
            </a:endParaRPr>
          </a:p>
          <a:p>
            <a:pPr marL="0" indent="0" algn="l">
              <a:buNone/>
            </a:pPr>
            <a:r>
              <a:rPr lang="en-US" dirty="0">
                <a:solidFill>
                  <a:srgbClr val="FF0000"/>
                </a:solidFill>
              </a:rPr>
              <a:t>     </a:t>
            </a:r>
            <a:r>
              <a:rPr lang="en-US" dirty="0" err="1">
                <a:solidFill>
                  <a:srgbClr val="FF0000"/>
                </a:solidFill>
              </a:rPr>
              <a:t>Heterokaryon</a:t>
            </a:r>
            <a:endParaRPr lang="en-US" dirty="0">
              <a:solidFill>
                <a:srgbClr val="FF0000"/>
              </a:solidFill>
            </a:endParaRPr>
          </a:p>
          <a:p>
            <a:pPr marL="0" indent="0" algn="l">
              <a:buNone/>
            </a:pPr>
            <a:r>
              <a:rPr lang="en-US" dirty="0"/>
              <a:t>     Haploid-Diploid</a:t>
            </a:r>
          </a:p>
          <a:p>
            <a:pPr marL="0" indent="0" algn="l">
              <a:buNone/>
            </a:pPr>
            <a:r>
              <a:rPr lang="en-US" dirty="0"/>
              <a:t>     </a:t>
            </a:r>
            <a:endParaRPr lang="ar-IQ" dirty="0"/>
          </a:p>
        </p:txBody>
      </p:sp>
    </p:spTree>
    <p:extLst>
      <p:ext uri="{BB962C8B-B14F-4D97-AF65-F5344CB8AC3E}">
        <p14:creationId xmlns:p14="http://schemas.microsoft.com/office/powerpoint/2010/main" xmlns="" val="295319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F980C9-6D30-4B86-91C7-350D5F93474B}"/>
              </a:ext>
            </a:extLst>
          </p:cNvPr>
          <p:cNvSpPr>
            <a:spLocks noGrp="1"/>
          </p:cNvSpPr>
          <p:nvPr>
            <p:ph idx="1"/>
          </p:nvPr>
        </p:nvSpPr>
        <p:spPr/>
        <p:txBody>
          <a:bodyPr/>
          <a:lstStyle/>
          <a:p>
            <a:pPr marL="0" indent="0" algn="l">
              <a:buNone/>
            </a:pPr>
            <a:r>
              <a:rPr lang="en-US" dirty="0">
                <a:solidFill>
                  <a:srgbClr val="FF0000"/>
                </a:solidFill>
              </a:rPr>
              <a:t>  </a:t>
            </a:r>
            <a:r>
              <a:rPr lang="en-US" dirty="0" err="1">
                <a:solidFill>
                  <a:srgbClr val="FF0000"/>
                </a:solidFill>
              </a:rPr>
              <a:t>Prosenchyma</a:t>
            </a:r>
            <a:r>
              <a:rPr lang="en-US" dirty="0">
                <a:solidFill>
                  <a:srgbClr val="FF0000"/>
                </a:solidFill>
              </a:rPr>
              <a:t>-</a:t>
            </a:r>
          </a:p>
          <a:p>
            <a:pPr marL="0" indent="0" algn="l">
              <a:buNone/>
            </a:pPr>
            <a:r>
              <a:rPr lang="en-US" dirty="0">
                <a:solidFill>
                  <a:srgbClr val="C00000"/>
                </a:solidFill>
              </a:rPr>
              <a:t>  </a:t>
            </a:r>
            <a:r>
              <a:rPr lang="en-US" dirty="0" err="1">
                <a:solidFill>
                  <a:srgbClr val="C00000"/>
                </a:solidFill>
              </a:rPr>
              <a:t>Pseudoparanchyma</a:t>
            </a:r>
            <a:endParaRPr lang="en-US" dirty="0">
              <a:solidFill>
                <a:srgbClr val="C00000"/>
              </a:solidFill>
            </a:endParaRPr>
          </a:p>
          <a:p>
            <a:pPr marL="0" indent="0" algn="l">
              <a:buNone/>
            </a:pPr>
            <a:r>
              <a:rPr lang="en-US" dirty="0">
                <a:solidFill>
                  <a:srgbClr val="00B050"/>
                </a:solidFill>
              </a:rPr>
              <a:t> </a:t>
            </a:r>
            <a:r>
              <a:rPr lang="en-US" dirty="0" err="1">
                <a:solidFill>
                  <a:srgbClr val="00B050"/>
                </a:solidFill>
              </a:rPr>
              <a:t>Plectenchyma</a:t>
            </a:r>
            <a:endParaRPr lang="en-US" dirty="0">
              <a:solidFill>
                <a:srgbClr val="00B050"/>
              </a:solidFill>
            </a:endParaRPr>
          </a:p>
          <a:p>
            <a:pPr marL="0" indent="0" algn="l">
              <a:buNone/>
            </a:pPr>
            <a:r>
              <a:rPr lang="en-US" dirty="0">
                <a:solidFill>
                  <a:srgbClr val="FF0000"/>
                </a:solidFill>
              </a:rPr>
              <a:t> Stroma---Sclerotia—Rhizomorph</a:t>
            </a:r>
          </a:p>
          <a:p>
            <a:pPr marL="0" indent="0" algn="l">
              <a:buNone/>
            </a:pPr>
            <a:r>
              <a:rPr lang="en-US" dirty="0">
                <a:solidFill>
                  <a:srgbClr val="00B0F0"/>
                </a:solidFill>
              </a:rPr>
              <a:t> </a:t>
            </a:r>
            <a:r>
              <a:rPr lang="en-US" dirty="0" err="1">
                <a:solidFill>
                  <a:srgbClr val="00B0F0"/>
                </a:solidFill>
              </a:rPr>
              <a:t>Homothalic</a:t>
            </a:r>
            <a:endParaRPr lang="en-US" dirty="0">
              <a:solidFill>
                <a:srgbClr val="00B0F0"/>
              </a:solidFill>
            </a:endParaRPr>
          </a:p>
          <a:p>
            <a:pPr marL="0" indent="0" algn="l">
              <a:buNone/>
            </a:pPr>
            <a:r>
              <a:rPr lang="en-US" dirty="0">
                <a:solidFill>
                  <a:srgbClr val="FF0000"/>
                </a:solidFill>
              </a:rPr>
              <a:t> </a:t>
            </a:r>
            <a:r>
              <a:rPr lang="en-US" dirty="0" err="1">
                <a:solidFill>
                  <a:srgbClr val="FF0000"/>
                </a:solidFill>
              </a:rPr>
              <a:t>Heterothalic</a:t>
            </a:r>
            <a:endParaRPr lang="en-US" dirty="0">
              <a:solidFill>
                <a:srgbClr val="FF0000"/>
              </a:solidFill>
            </a:endParaRPr>
          </a:p>
        </p:txBody>
      </p:sp>
    </p:spTree>
    <p:extLst>
      <p:ext uri="{BB962C8B-B14F-4D97-AF65-F5344CB8AC3E}">
        <p14:creationId xmlns:p14="http://schemas.microsoft.com/office/powerpoint/2010/main" xmlns="" val="1493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r.Mohammed files\Amanita%20muscaria%20Saturday.jpg"/>
          <p:cNvPicPr>
            <a:picLocks noGrp="1" noChangeAspect="1" noChangeArrowheads="1"/>
          </p:cNvPicPr>
          <p:nvPr>
            <p:ph idx="1"/>
          </p:nvPr>
        </p:nvPicPr>
        <p:blipFill>
          <a:blip r:embed="rId2" cstate="print"/>
          <a:srcRect/>
          <a:stretch>
            <a:fillRect/>
          </a:stretch>
        </p:blipFill>
        <p:spPr bwMode="auto">
          <a:xfrm>
            <a:off x="2133600" y="2034381"/>
            <a:ext cx="4876800" cy="3657600"/>
          </a:xfrm>
          <a:prstGeom prst="rect">
            <a:avLst/>
          </a:prstGeom>
          <a:noFill/>
        </p:spPr>
      </p:pic>
    </p:spTree>
    <p:extLst>
      <p:ext uri="{BB962C8B-B14F-4D97-AF65-F5344CB8AC3E}">
        <p14:creationId xmlns:p14="http://schemas.microsoft.com/office/powerpoint/2010/main" xmlns="" val="401640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r.Mohammed files\bottom%20side%20of%20shelf%20mushroom.jpg"/>
          <p:cNvPicPr>
            <a:picLocks noGrp="1" noChangeAspect="1" noChangeArrowheads="1"/>
          </p:cNvPicPr>
          <p:nvPr>
            <p:ph idx="1"/>
          </p:nvPr>
        </p:nvPicPr>
        <p:blipFill>
          <a:blip r:embed="rId2" cstate="print"/>
          <a:srcRect/>
          <a:stretch>
            <a:fillRect/>
          </a:stretch>
        </p:blipFill>
        <p:spPr bwMode="auto">
          <a:xfrm>
            <a:off x="2133600" y="2034381"/>
            <a:ext cx="4876800" cy="3657600"/>
          </a:xfrm>
          <a:prstGeom prst="rect">
            <a:avLst/>
          </a:prstGeom>
          <a:noFill/>
        </p:spPr>
      </p:pic>
    </p:spTree>
    <p:extLst>
      <p:ext uri="{BB962C8B-B14F-4D97-AF65-F5344CB8AC3E}">
        <p14:creationId xmlns:p14="http://schemas.microsoft.com/office/powerpoint/2010/main" xmlns="" val="4919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r.Mohammed files\Happy%20Bolete%20Family.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extLst>
      <p:ext uri="{BB962C8B-B14F-4D97-AF65-F5344CB8AC3E}">
        <p14:creationId xmlns:p14="http://schemas.microsoft.com/office/powerpoint/2010/main" xmlns="" val="111580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r.Mohammed files\Hericium%20log%20Mountain%20Gulch%202007%20(1).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extLst>
      <p:ext uri="{BB962C8B-B14F-4D97-AF65-F5344CB8AC3E}">
        <p14:creationId xmlns:p14="http://schemas.microsoft.com/office/powerpoint/2010/main" xmlns="" val="249081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الخلاصة</a:t>
            </a:r>
            <a:endParaRPr lang="en-US" dirty="0">
              <a:solidFill>
                <a:srgbClr val="FF0000"/>
              </a:solidFill>
            </a:endParaRPr>
          </a:p>
        </p:txBody>
      </p:sp>
      <p:sp>
        <p:nvSpPr>
          <p:cNvPr id="3" name="عنصر نائب للمحتوى 2"/>
          <p:cNvSpPr>
            <a:spLocks noGrp="1"/>
          </p:cNvSpPr>
          <p:nvPr>
            <p:ph idx="1"/>
          </p:nvPr>
        </p:nvSpPr>
        <p:spPr/>
        <p:txBody>
          <a:bodyPr/>
          <a:lstStyle/>
          <a:p>
            <a:pPr>
              <a:buFontTx/>
              <a:buChar char="-"/>
            </a:pPr>
            <a:r>
              <a:rPr lang="ar-IQ" dirty="0" smtClean="0">
                <a:solidFill>
                  <a:srgbClr val="C00000"/>
                </a:solidFill>
              </a:rPr>
              <a:t>مر علم الفطريات بمراحل متعددة</a:t>
            </a:r>
          </a:p>
          <a:p>
            <a:pPr>
              <a:buFontTx/>
              <a:buChar char="-"/>
            </a:pPr>
            <a:r>
              <a:rPr lang="ar-IQ" dirty="0" smtClean="0">
                <a:solidFill>
                  <a:srgbClr val="00B050"/>
                </a:solidFill>
              </a:rPr>
              <a:t>ساهم عدة علماء بتطور علم الفطريات منهم </a:t>
            </a:r>
            <a:r>
              <a:rPr lang="ar-IQ" dirty="0" err="1" smtClean="0">
                <a:solidFill>
                  <a:srgbClr val="00B050"/>
                </a:solidFill>
              </a:rPr>
              <a:t>ليفنهوك</a:t>
            </a:r>
            <a:r>
              <a:rPr lang="ar-IQ" dirty="0" smtClean="0">
                <a:solidFill>
                  <a:srgbClr val="00B050"/>
                </a:solidFill>
              </a:rPr>
              <a:t> و </a:t>
            </a:r>
            <a:r>
              <a:rPr lang="ar-IQ" dirty="0" err="1" smtClean="0">
                <a:solidFill>
                  <a:srgbClr val="00B050"/>
                </a:solidFill>
              </a:rPr>
              <a:t>سكاردو</a:t>
            </a:r>
            <a:r>
              <a:rPr lang="ar-IQ" dirty="0" smtClean="0">
                <a:solidFill>
                  <a:srgbClr val="00B050"/>
                </a:solidFill>
              </a:rPr>
              <a:t> ودي باري.</a:t>
            </a:r>
          </a:p>
          <a:p>
            <a:pPr>
              <a:buFontTx/>
              <a:buChar char="-"/>
            </a:pPr>
            <a:r>
              <a:rPr lang="ar-IQ" dirty="0" smtClean="0">
                <a:solidFill>
                  <a:srgbClr val="00B0F0"/>
                </a:solidFill>
              </a:rPr>
              <a:t>للفطريات عدة فوائد </a:t>
            </a:r>
            <a:r>
              <a:rPr lang="ar-IQ" dirty="0" err="1" smtClean="0">
                <a:solidFill>
                  <a:srgbClr val="00B0F0"/>
                </a:solidFill>
              </a:rPr>
              <a:t>واضرار</a:t>
            </a:r>
            <a:r>
              <a:rPr lang="ar-IQ" dirty="0" smtClean="0">
                <a:solidFill>
                  <a:srgbClr val="00B0F0"/>
                </a:solidFill>
              </a:rPr>
              <a:t> </a:t>
            </a:r>
            <a:r>
              <a:rPr lang="ar-IQ" dirty="0" err="1" smtClean="0">
                <a:solidFill>
                  <a:srgbClr val="00B0F0"/>
                </a:solidFill>
              </a:rPr>
              <a:t>للانسان</a:t>
            </a:r>
            <a:endParaRPr lang="ar-IQ" dirty="0" smtClean="0">
              <a:solidFill>
                <a:srgbClr val="00B0F0"/>
              </a:solidFill>
            </a:endParaRPr>
          </a:p>
          <a:p>
            <a:pPr>
              <a:buFontTx/>
              <a:buChar char="-"/>
            </a:pPr>
            <a:r>
              <a:rPr lang="ar-IQ" dirty="0" smtClean="0">
                <a:solidFill>
                  <a:srgbClr val="7030A0"/>
                </a:solidFill>
              </a:rPr>
              <a:t>الفطريات كائنات حقيقية النواة- جسم الفطر في الغالب يتكون من خيوط دقيقة.</a:t>
            </a:r>
            <a:endParaRPr lang="en-US" dirty="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بعض </a:t>
            </a:r>
            <a:r>
              <a:rPr lang="ar-IQ" dirty="0" err="1" smtClean="0">
                <a:solidFill>
                  <a:srgbClr val="FF0000"/>
                </a:solidFill>
              </a:rPr>
              <a:t>الاسئلة</a:t>
            </a:r>
            <a:endParaRPr lang="en-US" dirty="0">
              <a:solidFill>
                <a:srgbClr val="FF0000"/>
              </a:solidFill>
            </a:endParaRPr>
          </a:p>
        </p:txBody>
      </p:sp>
      <p:sp>
        <p:nvSpPr>
          <p:cNvPr id="3" name="عنصر نائب للمحتوى 2"/>
          <p:cNvSpPr>
            <a:spLocks noGrp="1"/>
          </p:cNvSpPr>
          <p:nvPr>
            <p:ph idx="1"/>
          </p:nvPr>
        </p:nvSpPr>
        <p:spPr/>
        <p:txBody>
          <a:bodyPr>
            <a:normAutofit fontScale="92500"/>
          </a:bodyPr>
          <a:lstStyle/>
          <a:p>
            <a:pPr>
              <a:buNone/>
            </a:pPr>
            <a:r>
              <a:rPr lang="ar-IQ" dirty="0" smtClean="0"/>
              <a:t>س1):-</a:t>
            </a:r>
            <a:r>
              <a:rPr lang="ar-IQ" dirty="0" err="1" smtClean="0"/>
              <a:t>ماهي</a:t>
            </a:r>
            <a:r>
              <a:rPr lang="ar-IQ" dirty="0" smtClean="0"/>
              <a:t> </a:t>
            </a:r>
            <a:r>
              <a:rPr lang="ar-IQ" dirty="0" err="1" smtClean="0"/>
              <a:t>مساهمت</a:t>
            </a:r>
            <a:r>
              <a:rPr lang="ar-IQ" dirty="0" smtClean="0"/>
              <a:t> العلماء </a:t>
            </a:r>
            <a:r>
              <a:rPr lang="ar-IQ" dirty="0" err="1" smtClean="0"/>
              <a:t>ادناه</a:t>
            </a:r>
            <a:r>
              <a:rPr lang="ar-IQ" dirty="0" smtClean="0"/>
              <a:t> في تطور علم الفطريات</a:t>
            </a:r>
          </a:p>
          <a:p>
            <a:pPr algn="l">
              <a:buNone/>
            </a:pPr>
            <a:r>
              <a:rPr lang="ar-IQ" dirty="0" smtClean="0">
                <a:solidFill>
                  <a:srgbClr val="FF0000"/>
                </a:solidFill>
              </a:rPr>
              <a:t>   </a:t>
            </a:r>
            <a:r>
              <a:rPr lang="en-US" dirty="0" smtClean="0">
                <a:solidFill>
                  <a:srgbClr val="FF0000"/>
                </a:solidFill>
              </a:rPr>
              <a:t>     a-De </a:t>
            </a:r>
            <a:r>
              <a:rPr lang="en-US" dirty="0" err="1" smtClean="0">
                <a:solidFill>
                  <a:srgbClr val="FF0000"/>
                </a:solidFill>
              </a:rPr>
              <a:t>bary</a:t>
            </a:r>
            <a:r>
              <a:rPr lang="en-US" dirty="0" smtClean="0">
                <a:solidFill>
                  <a:srgbClr val="FF0000"/>
                </a:solidFill>
              </a:rPr>
              <a:t>    b-</a:t>
            </a:r>
            <a:r>
              <a:rPr lang="en-US" dirty="0" err="1" smtClean="0">
                <a:solidFill>
                  <a:srgbClr val="FF0000"/>
                </a:solidFill>
              </a:rPr>
              <a:t>Sacchardo</a:t>
            </a:r>
            <a:endParaRPr lang="en-US" dirty="0" smtClean="0">
              <a:solidFill>
                <a:srgbClr val="FF0000"/>
              </a:solidFill>
            </a:endParaRPr>
          </a:p>
          <a:p>
            <a:pPr>
              <a:buNone/>
            </a:pPr>
            <a:r>
              <a:rPr lang="ar-IQ" dirty="0" smtClean="0"/>
              <a:t>س2) أختر الجواب الصحيح:-</a:t>
            </a:r>
          </a:p>
          <a:p>
            <a:pPr>
              <a:buNone/>
            </a:pPr>
            <a:r>
              <a:rPr lang="ar-IQ" dirty="0" smtClean="0"/>
              <a:t> </a:t>
            </a:r>
            <a:r>
              <a:rPr lang="ar-IQ" dirty="0" smtClean="0"/>
              <a:t> أ- من </a:t>
            </a:r>
            <a:r>
              <a:rPr lang="ar-IQ" dirty="0" err="1" smtClean="0"/>
              <a:t>اهم</a:t>
            </a:r>
            <a:r>
              <a:rPr lang="ar-IQ" dirty="0" smtClean="0"/>
              <a:t> الفطريات الملوثة للحبوب المخزونة هو:-</a:t>
            </a:r>
          </a:p>
          <a:p>
            <a:pPr algn="l">
              <a:buNone/>
            </a:pPr>
            <a:r>
              <a:rPr lang="en-US" i="1" dirty="0" smtClean="0">
                <a:solidFill>
                  <a:srgbClr val="FF0000"/>
                </a:solidFill>
              </a:rPr>
              <a:t>     a-</a:t>
            </a:r>
            <a:r>
              <a:rPr lang="en-US" i="1" dirty="0" err="1" smtClean="0">
                <a:solidFill>
                  <a:srgbClr val="FF0000"/>
                </a:solidFill>
              </a:rPr>
              <a:t>Aspergillus</a:t>
            </a:r>
            <a:r>
              <a:rPr lang="en-US" i="1" dirty="0" smtClean="0">
                <a:solidFill>
                  <a:srgbClr val="FF0000"/>
                </a:solidFill>
              </a:rPr>
              <a:t> </a:t>
            </a:r>
            <a:r>
              <a:rPr lang="en-US" i="1" dirty="0" err="1" smtClean="0">
                <a:solidFill>
                  <a:srgbClr val="FF0000"/>
                </a:solidFill>
              </a:rPr>
              <a:t>flavus</a:t>
            </a:r>
            <a:r>
              <a:rPr lang="en-US" i="1" dirty="0" smtClean="0">
                <a:solidFill>
                  <a:srgbClr val="FF0000"/>
                </a:solidFill>
              </a:rPr>
              <a:t>    b-</a:t>
            </a:r>
            <a:r>
              <a:rPr lang="en-US" i="1" dirty="0" err="1" smtClean="0">
                <a:solidFill>
                  <a:srgbClr val="FF0000"/>
                </a:solidFill>
              </a:rPr>
              <a:t>Aspergillus</a:t>
            </a:r>
            <a:r>
              <a:rPr lang="en-US" i="1" dirty="0" smtClean="0">
                <a:solidFill>
                  <a:srgbClr val="FF0000"/>
                </a:solidFill>
              </a:rPr>
              <a:t> </a:t>
            </a:r>
            <a:r>
              <a:rPr lang="en-US" i="1" dirty="0" err="1" smtClean="0">
                <a:solidFill>
                  <a:srgbClr val="FF0000"/>
                </a:solidFill>
              </a:rPr>
              <a:t>niger</a:t>
            </a:r>
            <a:endParaRPr lang="en-US" i="1" dirty="0" smtClean="0">
              <a:solidFill>
                <a:srgbClr val="FF0000"/>
              </a:solidFill>
            </a:endParaRPr>
          </a:p>
          <a:p>
            <a:pPr algn="l">
              <a:buNone/>
            </a:pPr>
            <a:r>
              <a:rPr lang="en-US" i="1" dirty="0" smtClean="0">
                <a:solidFill>
                  <a:srgbClr val="FF0000"/>
                </a:solidFill>
              </a:rPr>
              <a:t>     c-Candida </a:t>
            </a:r>
            <a:r>
              <a:rPr lang="en-US" i="1" dirty="0" err="1" smtClean="0">
                <a:solidFill>
                  <a:srgbClr val="FF0000"/>
                </a:solidFill>
              </a:rPr>
              <a:t>albicans</a:t>
            </a:r>
            <a:endParaRPr lang="en-US" i="1" dirty="0" smtClean="0">
              <a:solidFill>
                <a:srgbClr val="FF0000"/>
              </a:solidFill>
            </a:endParaRPr>
          </a:p>
          <a:p>
            <a:pPr>
              <a:buNone/>
            </a:pPr>
            <a:r>
              <a:rPr lang="ar-IQ" dirty="0" smtClean="0"/>
              <a:t>ب-يسمى الغزل الفطري الذي يحوي </a:t>
            </a:r>
            <a:r>
              <a:rPr lang="ar-IQ" dirty="0" err="1" smtClean="0"/>
              <a:t>انوية</a:t>
            </a:r>
            <a:r>
              <a:rPr lang="ar-IQ" dirty="0" smtClean="0"/>
              <a:t> مختلفة وراثيا:-</a:t>
            </a:r>
          </a:p>
          <a:p>
            <a:pPr algn="l">
              <a:buNone/>
            </a:pPr>
            <a:r>
              <a:rPr lang="en-US" i="1" dirty="0" smtClean="0">
                <a:solidFill>
                  <a:srgbClr val="FF0000"/>
                </a:solidFill>
              </a:rPr>
              <a:t> </a:t>
            </a:r>
            <a:r>
              <a:rPr lang="en-US" i="1" dirty="0" smtClean="0">
                <a:solidFill>
                  <a:srgbClr val="FF0000"/>
                </a:solidFill>
              </a:rPr>
              <a:t>     a-</a:t>
            </a:r>
            <a:r>
              <a:rPr lang="en-US" i="1" dirty="0" err="1" smtClean="0">
                <a:solidFill>
                  <a:srgbClr val="FF0000"/>
                </a:solidFill>
              </a:rPr>
              <a:t>Homokaryon</a:t>
            </a:r>
            <a:r>
              <a:rPr lang="en-US" i="1" dirty="0" smtClean="0">
                <a:solidFill>
                  <a:srgbClr val="FF0000"/>
                </a:solidFill>
              </a:rPr>
              <a:t>  b-</a:t>
            </a:r>
            <a:r>
              <a:rPr lang="en-US" i="1" dirty="0" err="1" smtClean="0">
                <a:solidFill>
                  <a:srgbClr val="FF0000"/>
                </a:solidFill>
              </a:rPr>
              <a:t>Heterokaryon</a:t>
            </a:r>
            <a:r>
              <a:rPr lang="en-US" i="1" dirty="0" smtClean="0">
                <a:solidFill>
                  <a:srgbClr val="FF0000"/>
                </a:solidFill>
              </a:rPr>
              <a:t>  c-</a:t>
            </a:r>
            <a:r>
              <a:rPr lang="en-US" i="1" dirty="0" err="1" smtClean="0">
                <a:solidFill>
                  <a:srgbClr val="FF0000"/>
                </a:solidFill>
              </a:rPr>
              <a:t>Hetreokonte</a:t>
            </a:r>
            <a:endParaRPr lang="ar-IQ" i="1" dirty="0" smtClean="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rgbClr val="C00000"/>
                </a:solidFill>
              </a:rPr>
              <a:t>بعض المصادر</a:t>
            </a:r>
          </a:p>
        </p:txBody>
      </p:sp>
      <p:sp>
        <p:nvSpPr>
          <p:cNvPr id="3" name="عنصر نائب للمحتوى 2"/>
          <p:cNvSpPr>
            <a:spLocks noGrp="1"/>
          </p:cNvSpPr>
          <p:nvPr>
            <p:ph idx="1"/>
          </p:nvPr>
        </p:nvSpPr>
        <p:spPr/>
        <p:txBody>
          <a:bodyPr/>
          <a:lstStyle/>
          <a:p>
            <a:pPr marL="0" indent="0">
              <a:buNone/>
            </a:pPr>
            <a:r>
              <a:rPr lang="ar-IQ" dirty="0">
                <a:solidFill>
                  <a:srgbClr val="C00000"/>
                </a:solidFill>
              </a:rPr>
              <a:t>1</a:t>
            </a:r>
            <a:r>
              <a:rPr lang="ar-IQ" dirty="0"/>
              <a:t>- </a:t>
            </a:r>
            <a:r>
              <a:rPr lang="ar-IQ" dirty="0">
                <a:solidFill>
                  <a:srgbClr val="C00000"/>
                </a:solidFill>
              </a:rPr>
              <a:t>الفطريات   ابراهيم عزير السهيلي</a:t>
            </a:r>
          </a:p>
          <a:p>
            <a:pPr marL="0" indent="0">
              <a:buNone/>
            </a:pPr>
            <a:r>
              <a:rPr lang="ar-IQ" dirty="0"/>
              <a:t>2-مقدمة في علم الفطريات </a:t>
            </a:r>
            <a:r>
              <a:rPr lang="en-US" dirty="0" err="1" smtClean="0"/>
              <a:t>Alexopolous</a:t>
            </a:r>
            <a:endParaRPr lang="en-US" dirty="0"/>
          </a:p>
          <a:p>
            <a:pPr marL="0" indent="0">
              <a:buNone/>
            </a:pPr>
            <a:r>
              <a:rPr lang="ar-IQ" dirty="0">
                <a:solidFill>
                  <a:srgbClr val="C00000"/>
                </a:solidFill>
              </a:rPr>
              <a:t>3-مدخل الى الفطريات ترجمة ابراهيم السهيلي</a:t>
            </a:r>
          </a:p>
          <a:p>
            <a:pPr marL="0" indent="0">
              <a:buNone/>
            </a:pPr>
            <a:r>
              <a:rPr lang="ar-IQ" dirty="0"/>
              <a:t>4-اساسيات الفطريات  مهدي مجيد اشكري</a:t>
            </a:r>
          </a:p>
          <a:p>
            <a:pPr marL="0" indent="0">
              <a:buNone/>
            </a:pPr>
            <a:r>
              <a:rPr lang="ar-IQ" dirty="0">
                <a:solidFill>
                  <a:srgbClr val="C00000"/>
                </a:solidFill>
              </a:rPr>
              <a:t>5- الفطريات  توفيق </a:t>
            </a:r>
            <a:r>
              <a:rPr lang="ar-IQ" dirty="0" smtClean="0">
                <a:solidFill>
                  <a:srgbClr val="C00000"/>
                </a:solidFill>
              </a:rPr>
              <a:t>محمد</a:t>
            </a:r>
            <a:r>
              <a:rPr lang="en-US" dirty="0" smtClean="0">
                <a:solidFill>
                  <a:srgbClr val="C00000"/>
                </a:solidFill>
              </a:rPr>
              <a:t> </a:t>
            </a:r>
            <a:r>
              <a:rPr lang="ar-IQ" dirty="0" smtClean="0">
                <a:solidFill>
                  <a:srgbClr val="C00000"/>
                </a:solidFill>
              </a:rPr>
              <a:t>محسن</a:t>
            </a:r>
            <a:endParaRPr lang="ar-IQ" dirty="0">
              <a:solidFill>
                <a:srgbClr val="C00000"/>
              </a:solidFill>
            </a:endParaRPr>
          </a:p>
        </p:txBody>
      </p:sp>
    </p:spTree>
    <p:extLst>
      <p:ext uri="{BB962C8B-B14F-4D97-AF65-F5344CB8AC3E}">
        <p14:creationId xmlns:p14="http://schemas.microsoft.com/office/powerpoint/2010/main" xmlns="" val="392257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IQ" dirty="0">
                <a:solidFill>
                  <a:srgbClr val="FF0000"/>
                </a:solidFill>
              </a:rPr>
              <a:t>علم الفطريات </a:t>
            </a:r>
            <a:r>
              <a:rPr lang="en-US" dirty="0">
                <a:solidFill>
                  <a:srgbClr val="FF0000"/>
                </a:solidFill>
              </a:rPr>
              <a:t>Mycology</a:t>
            </a:r>
          </a:p>
          <a:p>
            <a:pPr marL="0" indent="0">
              <a:buNone/>
            </a:pPr>
            <a:r>
              <a:rPr lang="ar-IQ" dirty="0"/>
              <a:t>هو العلم الذي يهتم بدراسة الفطريات من ابسطها الى ارقاها في سلم التطور (</a:t>
            </a:r>
            <a:r>
              <a:rPr lang="ar-IQ" dirty="0">
                <a:solidFill>
                  <a:srgbClr val="FF0000"/>
                </a:solidFill>
              </a:rPr>
              <a:t>بدء من الفطريات بسيطة التركيب والتكاثر وحتى الفطريات بالغة التعقيد</a:t>
            </a:r>
            <a:r>
              <a:rPr lang="ar-IQ" dirty="0"/>
              <a:t>) من حيث </a:t>
            </a:r>
            <a:r>
              <a:rPr lang="ar-IQ" dirty="0">
                <a:solidFill>
                  <a:srgbClr val="00B050"/>
                </a:solidFill>
              </a:rPr>
              <a:t>التركيب والتكاثر وطرق المعيشة ودورات الحياة والوظيفة وعلاقتها بالكائنات الاخرى وكذلك اثارها الضارة والنافعة وما يقوم به الانسان من محاولات لغرض استغلال هذا الكائنات فيما يعود عليه بالنفع او مقاومتها اتقاء اضرارها.</a:t>
            </a:r>
          </a:p>
        </p:txBody>
      </p:sp>
    </p:spTree>
    <p:extLst>
      <p:ext uri="{BB962C8B-B14F-4D97-AF65-F5344CB8AC3E}">
        <p14:creationId xmlns:p14="http://schemas.microsoft.com/office/powerpoint/2010/main" xmlns="" val="60963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IQ" dirty="0"/>
              <a:t>اشتق اسم علم الفطريات</a:t>
            </a:r>
            <a:r>
              <a:rPr lang="en-US" dirty="0">
                <a:solidFill>
                  <a:srgbClr val="FF0000"/>
                </a:solidFill>
              </a:rPr>
              <a:t>Mycology</a:t>
            </a:r>
            <a:r>
              <a:rPr lang="ar-IQ" dirty="0"/>
              <a:t>من مقطعيين هما:-</a:t>
            </a:r>
          </a:p>
          <a:p>
            <a:pPr marL="0" indent="0">
              <a:buNone/>
            </a:pPr>
            <a:r>
              <a:rPr lang="en-US" dirty="0" err="1">
                <a:solidFill>
                  <a:srgbClr val="FF0000"/>
                </a:solidFill>
              </a:rPr>
              <a:t>Mykes</a:t>
            </a:r>
            <a:r>
              <a:rPr lang="ar-IQ" dirty="0"/>
              <a:t>=تعني عش الغراب</a:t>
            </a:r>
          </a:p>
          <a:p>
            <a:pPr marL="0" indent="0">
              <a:buNone/>
            </a:pPr>
            <a:r>
              <a:rPr lang="en-US" dirty="0">
                <a:solidFill>
                  <a:srgbClr val="FF0000"/>
                </a:solidFill>
              </a:rPr>
              <a:t>Logos</a:t>
            </a:r>
            <a:r>
              <a:rPr lang="ar-IQ" dirty="0"/>
              <a:t>=علم</a:t>
            </a:r>
          </a:p>
          <a:p>
            <a:pPr marL="0" indent="0">
              <a:buNone/>
            </a:pPr>
            <a:r>
              <a:rPr lang="ar-IQ" dirty="0"/>
              <a:t>بداءت الدراسة العلمية للفطريات باكتشاف المجهر عام 1665 من قبل </a:t>
            </a:r>
            <a:r>
              <a:rPr lang="en-US" dirty="0" err="1"/>
              <a:t>lweenhock</a:t>
            </a:r>
            <a:r>
              <a:rPr lang="ar-IQ" dirty="0"/>
              <a:t>.</a:t>
            </a:r>
          </a:p>
          <a:p>
            <a:pPr marL="0" indent="0">
              <a:buNone/>
            </a:pPr>
            <a:r>
              <a:rPr lang="ar-IQ" dirty="0"/>
              <a:t>من العلماء الاوائل :-</a:t>
            </a:r>
          </a:p>
          <a:p>
            <a:pPr marL="0" indent="0">
              <a:buNone/>
            </a:pPr>
            <a:r>
              <a:rPr lang="en-US" dirty="0" err="1"/>
              <a:t>Antone</a:t>
            </a:r>
            <a:r>
              <a:rPr lang="en-US" dirty="0"/>
              <a:t> </a:t>
            </a:r>
            <a:r>
              <a:rPr lang="en-US" dirty="0" err="1"/>
              <a:t>Micheli</a:t>
            </a:r>
            <a:r>
              <a:rPr lang="ar-IQ" dirty="0"/>
              <a:t>=1687-1737م  .يعد مؤسس علم الفطريات</a:t>
            </a:r>
          </a:p>
        </p:txBody>
      </p:sp>
    </p:spTree>
    <p:extLst>
      <p:ext uri="{BB962C8B-B14F-4D97-AF65-F5344CB8AC3E}">
        <p14:creationId xmlns:p14="http://schemas.microsoft.com/office/powerpoint/2010/main" xmlns="" val="296277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marL="0" indent="0">
              <a:buNone/>
            </a:pPr>
            <a:r>
              <a:rPr lang="en-US" dirty="0" err="1">
                <a:solidFill>
                  <a:srgbClr val="FF0000"/>
                </a:solidFill>
              </a:rPr>
              <a:t>Lenous</a:t>
            </a:r>
            <a:r>
              <a:rPr lang="ar-IQ" dirty="0"/>
              <a:t>1707-1778 –ابو علم النبات وواضع التسمية الثنائية .</a:t>
            </a:r>
          </a:p>
          <a:p>
            <a:pPr marL="0" indent="0">
              <a:buNone/>
            </a:pPr>
            <a:r>
              <a:rPr lang="en-US" dirty="0" err="1">
                <a:solidFill>
                  <a:srgbClr val="FF0000"/>
                </a:solidFill>
              </a:rPr>
              <a:t>Korda</a:t>
            </a:r>
            <a:r>
              <a:rPr lang="ar-IQ" dirty="0"/>
              <a:t>1809-1849 نشر ستة مجلدات تحوي الكثير من تفاصيل الفطريات كبيرة الحجم.</a:t>
            </a:r>
          </a:p>
          <a:p>
            <a:pPr marL="0" indent="0">
              <a:buNone/>
            </a:pPr>
            <a:r>
              <a:rPr lang="en-US" dirty="0" err="1">
                <a:solidFill>
                  <a:srgbClr val="FF0000"/>
                </a:solidFill>
              </a:rPr>
              <a:t>Sacchardo</a:t>
            </a:r>
            <a:r>
              <a:rPr lang="ar-IQ" dirty="0"/>
              <a:t>1845-1920 جمع الدراسات المختلفة عن الفطريات في 25 مجلد تعرف باسم</a:t>
            </a:r>
          </a:p>
          <a:p>
            <a:pPr marL="0" indent="0">
              <a:buNone/>
            </a:pPr>
            <a:r>
              <a:rPr lang="en-US" dirty="0" err="1">
                <a:solidFill>
                  <a:srgbClr val="0070C0"/>
                </a:solidFill>
              </a:rPr>
              <a:t>Sacchardo</a:t>
            </a:r>
            <a:r>
              <a:rPr lang="en-US" dirty="0">
                <a:solidFill>
                  <a:srgbClr val="0070C0"/>
                </a:solidFill>
              </a:rPr>
              <a:t> </a:t>
            </a:r>
            <a:r>
              <a:rPr lang="en-US" dirty="0" err="1">
                <a:solidFill>
                  <a:srgbClr val="0070C0"/>
                </a:solidFill>
              </a:rPr>
              <a:t>syllogue</a:t>
            </a:r>
            <a:r>
              <a:rPr lang="en-US" dirty="0">
                <a:solidFill>
                  <a:srgbClr val="0070C0"/>
                </a:solidFill>
              </a:rPr>
              <a:t> </a:t>
            </a:r>
            <a:r>
              <a:rPr lang="en-US" dirty="0" err="1">
                <a:solidFill>
                  <a:srgbClr val="0070C0"/>
                </a:solidFill>
              </a:rPr>
              <a:t>fungorum</a:t>
            </a:r>
            <a:endParaRPr lang="en-US" dirty="0">
              <a:solidFill>
                <a:srgbClr val="0070C0"/>
              </a:solidFill>
            </a:endParaRPr>
          </a:p>
          <a:p>
            <a:pPr marL="0" indent="0">
              <a:buNone/>
            </a:pPr>
            <a:r>
              <a:rPr lang="en-US" dirty="0">
                <a:solidFill>
                  <a:srgbClr val="FF0000"/>
                </a:solidFill>
              </a:rPr>
              <a:t>Debary</a:t>
            </a:r>
            <a:r>
              <a:rPr lang="ar-IQ" dirty="0"/>
              <a:t>اكتشف دورات الحياة للعديد من الفطريات خاصة الصداء .وهو اول من اكتشف مسبب مرض اللفحة المتأخرة على البطاطا من انه</a:t>
            </a:r>
            <a:r>
              <a:rPr lang="en-US" i="1" dirty="0" err="1">
                <a:solidFill>
                  <a:srgbClr val="00B050"/>
                </a:solidFill>
              </a:rPr>
              <a:t>Phytophthora</a:t>
            </a:r>
            <a:r>
              <a:rPr lang="en-US" i="1" dirty="0">
                <a:solidFill>
                  <a:srgbClr val="00B050"/>
                </a:solidFill>
              </a:rPr>
              <a:t> </a:t>
            </a:r>
            <a:r>
              <a:rPr lang="en-US" i="1" dirty="0" err="1">
                <a:solidFill>
                  <a:srgbClr val="00B050"/>
                </a:solidFill>
              </a:rPr>
              <a:t>infestanse</a:t>
            </a:r>
            <a:endParaRPr lang="ar-IQ" i="1" dirty="0">
              <a:solidFill>
                <a:srgbClr val="00B050"/>
              </a:solidFill>
            </a:endParaRPr>
          </a:p>
          <a:p>
            <a:pPr marL="0" indent="0">
              <a:buNone/>
            </a:pPr>
            <a:r>
              <a:rPr lang="en-US" i="1" dirty="0">
                <a:solidFill>
                  <a:srgbClr val="FF0000"/>
                </a:solidFill>
              </a:rPr>
              <a:t>Petri</a:t>
            </a:r>
            <a:r>
              <a:rPr lang="ar-IQ" i="1" dirty="0"/>
              <a:t>و</a:t>
            </a:r>
            <a:r>
              <a:rPr lang="en-US" i="1" dirty="0" err="1">
                <a:solidFill>
                  <a:srgbClr val="FF0000"/>
                </a:solidFill>
              </a:rPr>
              <a:t>Brefield</a:t>
            </a:r>
            <a:r>
              <a:rPr lang="ar-IQ" dirty="0"/>
              <a:t>طورا طرق عزل الفطريات في بيئات نقية</a:t>
            </a:r>
          </a:p>
        </p:txBody>
      </p:sp>
    </p:spTree>
    <p:extLst>
      <p:ext uri="{BB962C8B-B14F-4D97-AF65-F5344CB8AC3E}">
        <p14:creationId xmlns:p14="http://schemas.microsoft.com/office/powerpoint/2010/main" xmlns="" val="317771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rgbClr val="FF0000"/>
                </a:solidFill>
              </a:rPr>
              <a:t>أهمية الفطريات </a:t>
            </a:r>
            <a:r>
              <a:rPr lang="ar-IQ" dirty="0" err="1">
                <a:solidFill>
                  <a:srgbClr val="FF0000"/>
                </a:solidFill>
              </a:rPr>
              <a:t>للانسان</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buNone/>
            </a:pPr>
            <a:r>
              <a:rPr lang="ar-IQ" dirty="0"/>
              <a:t>1-تقوم بدور هام في تفتيت المادة العضوية والمركبات العضوية الصناعية وبذلك تساهم في دور الكاربون والنتروجين في الطبيعة ويستخدم بعضها في المعالجة الحيوية للنفايات </a:t>
            </a:r>
            <a:r>
              <a:rPr lang="en-US" dirty="0" smtClean="0">
                <a:solidFill>
                  <a:srgbClr val="00B050"/>
                </a:solidFill>
              </a:rPr>
              <a:t>Bioremediation</a:t>
            </a:r>
            <a:r>
              <a:rPr lang="ar-IQ" dirty="0"/>
              <a:t>كما في الفطر</a:t>
            </a:r>
            <a:r>
              <a:rPr lang="en-US" i="1" dirty="0" err="1">
                <a:solidFill>
                  <a:srgbClr val="C00000"/>
                </a:solidFill>
              </a:rPr>
              <a:t>Chaetomium</a:t>
            </a:r>
            <a:r>
              <a:rPr lang="en-US" i="1" dirty="0">
                <a:solidFill>
                  <a:srgbClr val="C00000"/>
                </a:solidFill>
              </a:rPr>
              <a:t> </a:t>
            </a:r>
            <a:r>
              <a:rPr lang="en-US" i="1" dirty="0" err="1">
                <a:solidFill>
                  <a:srgbClr val="C00000"/>
                </a:solidFill>
              </a:rPr>
              <a:t>spp</a:t>
            </a:r>
            <a:endParaRPr lang="en-US" i="1" dirty="0">
              <a:solidFill>
                <a:srgbClr val="C00000"/>
              </a:solidFill>
            </a:endParaRPr>
          </a:p>
          <a:p>
            <a:pPr marL="0" indent="0">
              <a:buNone/>
            </a:pPr>
            <a:r>
              <a:rPr lang="ar-IQ" dirty="0"/>
              <a:t>2-تعد مسؤولة بشكل مباشر عن افساد الطعام والجلود والمنسوجات وغيرها من المواد وقسم منها يفرز مركبات سامة على الحبوب المخزونة مثل </a:t>
            </a:r>
            <a:r>
              <a:rPr lang="en-US" dirty="0" err="1">
                <a:solidFill>
                  <a:srgbClr val="FF0000"/>
                </a:solidFill>
              </a:rPr>
              <a:t>Aflatoxin</a:t>
            </a:r>
            <a:r>
              <a:rPr lang="ar-IQ" dirty="0"/>
              <a:t>من الفطر</a:t>
            </a:r>
            <a:r>
              <a:rPr lang="en-US" i="1" dirty="0" err="1">
                <a:solidFill>
                  <a:srgbClr val="C00000"/>
                </a:solidFill>
              </a:rPr>
              <a:t>Aspergillus</a:t>
            </a:r>
            <a:r>
              <a:rPr lang="en-US" dirty="0"/>
              <a:t> </a:t>
            </a:r>
            <a:r>
              <a:rPr lang="en-US" i="1" dirty="0" err="1">
                <a:solidFill>
                  <a:srgbClr val="C00000"/>
                </a:solidFill>
              </a:rPr>
              <a:t>flavus</a:t>
            </a:r>
            <a:endParaRPr lang="ar-IQ" i="1" dirty="0">
              <a:solidFill>
                <a:srgbClr val="C00000"/>
              </a:solidFill>
            </a:endParaRPr>
          </a:p>
        </p:txBody>
      </p:sp>
    </p:spTree>
    <p:extLst>
      <p:ext uri="{BB962C8B-B14F-4D97-AF65-F5344CB8AC3E}">
        <p14:creationId xmlns:p14="http://schemas.microsoft.com/office/powerpoint/2010/main" xmlns="" val="20880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marL="0" indent="0">
              <a:buNone/>
            </a:pPr>
            <a:r>
              <a:rPr lang="ar-IQ" dirty="0"/>
              <a:t>3-تسبب امراض كثيرة للنباتات والحيوانات والانسان مثل</a:t>
            </a:r>
            <a:r>
              <a:rPr lang="en-US" i="1" dirty="0">
                <a:solidFill>
                  <a:srgbClr val="FF0000"/>
                </a:solidFill>
              </a:rPr>
              <a:t>Candida </a:t>
            </a:r>
            <a:r>
              <a:rPr lang="en-US" i="1" dirty="0" err="1">
                <a:solidFill>
                  <a:srgbClr val="FF0000"/>
                </a:solidFill>
              </a:rPr>
              <a:t>albicans</a:t>
            </a:r>
            <a:r>
              <a:rPr lang="ar-IQ" i="1" dirty="0"/>
              <a:t>و</a:t>
            </a:r>
            <a:r>
              <a:rPr lang="en-US" dirty="0" err="1">
                <a:solidFill>
                  <a:srgbClr val="FF0000"/>
                </a:solidFill>
              </a:rPr>
              <a:t>Aspergillosis</a:t>
            </a:r>
            <a:r>
              <a:rPr lang="ar-IQ" dirty="0"/>
              <a:t>الذي </a:t>
            </a:r>
            <a:r>
              <a:rPr lang="ar-IQ" dirty="0" err="1"/>
              <a:t>يسببة</a:t>
            </a:r>
            <a:r>
              <a:rPr lang="ar-IQ" dirty="0"/>
              <a:t> الفطر</a:t>
            </a:r>
            <a:r>
              <a:rPr lang="en-US" i="1" dirty="0" err="1">
                <a:solidFill>
                  <a:srgbClr val="C00000"/>
                </a:solidFill>
              </a:rPr>
              <a:t>A.fumigatus</a:t>
            </a:r>
            <a:endParaRPr lang="ar-IQ" i="1" dirty="0">
              <a:solidFill>
                <a:srgbClr val="C00000"/>
              </a:solidFill>
            </a:endParaRPr>
          </a:p>
          <a:p>
            <a:pPr marL="0" indent="0">
              <a:buNone/>
            </a:pPr>
            <a:r>
              <a:rPr lang="ar-IQ" dirty="0">
                <a:solidFill>
                  <a:srgbClr val="C00000"/>
                </a:solidFill>
              </a:rPr>
              <a:t>4-تعد الاساس الذي تعتمد بعض الصناعات </a:t>
            </a:r>
            <a:r>
              <a:rPr lang="ar-IQ" dirty="0" err="1">
                <a:solidFill>
                  <a:srgbClr val="C00000"/>
                </a:solidFill>
              </a:rPr>
              <a:t>التخميرية</a:t>
            </a:r>
            <a:r>
              <a:rPr lang="ar-IQ" dirty="0">
                <a:solidFill>
                  <a:srgbClr val="C00000"/>
                </a:solidFill>
              </a:rPr>
              <a:t> كصناعة النبيذ والمعجنات وانواع الجبن مثل الفطر</a:t>
            </a:r>
            <a:r>
              <a:rPr lang="en-US" i="1" dirty="0" err="1"/>
              <a:t>Penicillium</a:t>
            </a:r>
            <a:r>
              <a:rPr lang="en-US" dirty="0">
                <a:solidFill>
                  <a:srgbClr val="C00000"/>
                </a:solidFill>
              </a:rPr>
              <a:t> </a:t>
            </a:r>
            <a:r>
              <a:rPr lang="en-US" i="1" dirty="0" err="1"/>
              <a:t>roqueforti</a:t>
            </a:r>
            <a:endParaRPr lang="en-US" i="1" dirty="0"/>
          </a:p>
          <a:p>
            <a:pPr marL="0" indent="0">
              <a:buNone/>
            </a:pPr>
            <a:r>
              <a:rPr lang="ar-IQ" dirty="0">
                <a:solidFill>
                  <a:srgbClr val="C00000"/>
                </a:solidFill>
              </a:rPr>
              <a:t>5-تستعمل في انتاج الاحماض العضوية مثل سترك اسد والفيتامينات والمضادات الحياتية مثل البنسلين من الفطر</a:t>
            </a:r>
            <a:r>
              <a:rPr lang="en-US" i="1" dirty="0" err="1"/>
              <a:t>P.chrysogenum</a:t>
            </a:r>
            <a:endParaRPr lang="ar-IQ" i="1" dirty="0"/>
          </a:p>
        </p:txBody>
      </p:sp>
    </p:spTree>
    <p:extLst>
      <p:ext uri="{BB962C8B-B14F-4D97-AF65-F5344CB8AC3E}">
        <p14:creationId xmlns:p14="http://schemas.microsoft.com/office/powerpoint/2010/main" xmlns="" val="122415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marL="0" indent="0">
              <a:buNone/>
            </a:pPr>
            <a:r>
              <a:rPr lang="ar-IQ" dirty="0"/>
              <a:t>6-تحسن من خواص التربة وقسم منا يتعايش مع النباتات –الجذور الفطرية</a:t>
            </a:r>
            <a:r>
              <a:rPr lang="en-US" dirty="0" err="1">
                <a:solidFill>
                  <a:srgbClr val="FF0000"/>
                </a:solidFill>
              </a:rPr>
              <a:t>Mycorrhiza</a:t>
            </a:r>
            <a:r>
              <a:rPr lang="ar-IQ" dirty="0"/>
              <a:t>مما يحسن من امتصاص العناصر المعدنية.</a:t>
            </a:r>
          </a:p>
          <a:p>
            <a:pPr marL="0" indent="0">
              <a:buNone/>
            </a:pPr>
            <a:r>
              <a:rPr lang="ar-IQ" dirty="0"/>
              <a:t>7- تستخدم كاداة مهمة لانجاز الدراسات خاصة في مجال الوراثة والكيمياء الحياتية والبيولوجيا الجزيئية كما في الفطر </a:t>
            </a:r>
            <a:r>
              <a:rPr lang="en-US" dirty="0" err="1">
                <a:solidFill>
                  <a:srgbClr val="C00000"/>
                </a:solidFill>
              </a:rPr>
              <a:t>Nerospora</a:t>
            </a:r>
            <a:endParaRPr lang="en-US" dirty="0">
              <a:solidFill>
                <a:srgbClr val="C00000"/>
              </a:solidFill>
            </a:endParaRPr>
          </a:p>
          <a:p>
            <a:pPr marL="0" indent="0">
              <a:buNone/>
            </a:pPr>
            <a:r>
              <a:rPr lang="ar-IQ" dirty="0"/>
              <a:t>8- يستخدم قسم منها كغذاء </a:t>
            </a:r>
            <a:r>
              <a:rPr lang="ar-IQ" dirty="0" err="1"/>
              <a:t>للانسان</a:t>
            </a:r>
            <a:r>
              <a:rPr lang="ar-IQ" dirty="0"/>
              <a:t> مثل </a:t>
            </a:r>
            <a:r>
              <a:rPr lang="ar-IQ" dirty="0" err="1"/>
              <a:t>الكمأ</a:t>
            </a:r>
            <a:r>
              <a:rPr lang="ar-IQ" dirty="0"/>
              <a:t> و</a:t>
            </a:r>
            <a:r>
              <a:rPr lang="en-US" dirty="0"/>
              <a:t>mushroom</a:t>
            </a:r>
          </a:p>
          <a:p>
            <a:pPr marL="0" indent="0">
              <a:buNone/>
            </a:pPr>
            <a:r>
              <a:rPr lang="ar-IQ" dirty="0"/>
              <a:t>9- يستغل بعضها في مجال المكافحة البيولوجية مثل</a:t>
            </a:r>
            <a:r>
              <a:rPr lang="en-US" dirty="0" err="1">
                <a:solidFill>
                  <a:srgbClr val="C00000"/>
                </a:solidFill>
              </a:rPr>
              <a:t>Trichodermia</a:t>
            </a:r>
            <a:r>
              <a:rPr lang="ar-IQ" dirty="0"/>
              <a:t>و</a:t>
            </a:r>
            <a:r>
              <a:rPr lang="en-US" dirty="0" err="1">
                <a:solidFill>
                  <a:srgbClr val="C00000"/>
                </a:solidFill>
              </a:rPr>
              <a:t>Beauveria</a:t>
            </a:r>
            <a:endParaRPr lang="ar-IQ" dirty="0">
              <a:solidFill>
                <a:srgbClr val="C00000"/>
              </a:solidFill>
            </a:endParaRPr>
          </a:p>
        </p:txBody>
      </p:sp>
    </p:spTree>
    <p:extLst>
      <p:ext uri="{BB962C8B-B14F-4D97-AF65-F5344CB8AC3E}">
        <p14:creationId xmlns:p14="http://schemas.microsoft.com/office/powerpoint/2010/main" xmlns="" val="760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المميزات العامة للفطريات</a:t>
            </a:r>
          </a:p>
        </p:txBody>
      </p:sp>
      <p:sp>
        <p:nvSpPr>
          <p:cNvPr id="3" name="عنصر نائب للمحتوى 2"/>
          <p:cNvSpPr>
            <a:spLocks noGrp="1"/>
          </p:cNvSpPr>
          <p:nvPr>
            <p:ph idx="1"/>
          </p:nvPr>
        </p:nvSpPr>
        <p:spPr/>
        <p:txBody>
          <a:bodyPr/>
          <a:lstStyle/>
          <a:p>
            <a:pPr marL="0" indent="0">
              <a:buNone/>
            </a:pPr>
            <a:r>
              <a:rPr lang="ar-IQ" dirty="0"/>
              <a:t>*كائنات حقيقية النواة-خالية من الكلوروفيل(متباينة التغذية) –تتكاثر جنسيا ولا جنسيا-جسم الفطر يتكون من خلية واحدة كما في الخمائر او من خيوط دقيقة تسمى </a:t>
            </a:r>
            <a:r>
              <a:rPr lang="en-US"/>
              <a:t>Hyphae</a:t>
            </a:r>
            <a:r>
              <a:rPr lang="ar-IQ" dirty="0"/>
              <a:t> -جدران خلاياها مكونة من الكايتين والكلوكان-تنتج انواع مختلفة من السبورات(الابواغ)</a:t>
            </a:r>
          </a:p>
        </p:txBody>
      </p:sp>
    </p:spTree>
    <p:extLst>
      <p:ext uri="{BB962C8B-B14F-4D97-AF65-F5344CB8AC3E}">
        <p14:creationId xmlns:p14="http://schemas.microsoft.com/office/powerpoint/2010/main" xmlns="" val="1712066923"/>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587</Words>
  <Application>Microsoft Office PowerPoint</Application>
  <PresentationFormat>عرض على الشاشة (3:4)‏</PresentationFormat>
  <Paragraphs>73</Paragraphs>
  <Slides>17</Slides>
  <Notes>1</Notes>
  <HiddenSlides>0</HiddenSlides>
  <MMClips>0</MMClips>
  <ScaleCrop>false</ScaleCrop>
  <HeadingPairs>
    <vt:vector size="4" baseType="variant">
      <vt:variant>
        <vt:lpstr>سمة</vt:lpstr>
      </vt:variant>
      <vt:variant>
        <vt:i4>1</vt:i4>
      </vt:variant>
      <vt:variant>
        <vt:lpstr>عناوين الشرائح</vt:lpstr>
      </vt:variant>
      <vt:variant>
        <vt:i4>17</vt:i4>
      </vt:variant>
    </vt:vector>
  </HeadingPairs>
  <TitlesOfParts>
    <vt:vector size="18" baseType="lpstr">
      <vt:lpstr>سمة Office</vt:lpstr>
      <vt:lpstr>مقرر:-فطريات1</vt:lpstr>
      <vt:lpstr>بعض المصادر</vt:lpstr>
      <vt:lpstr>الشريحة 3</vt:lpstr>
      <vt:lpstr>الشريحة 4</vt:lpstr>
      <vt:lpstr>الشريحة 5</vt:lpstr>
      <vt:lpstr>أهمية الفطريات للانسان</vt:lpstr>
      <vt:lpstr>الشريحة 7</vt:lpstr>
      <vt:lpstr>الشريحة 8</vt:lpstr>
      <vt:lpstr>المميزات العامة للفطريات</vt:lpstr>
      <vt:lpstr>تركيب جسم الفطر </vt:lpstr>
      <vt:lpstr>الشريحة 11</vt:lpstr>
      <vt:lpstr>الشريحة 12</vt:lpstr>
      <vt:lpstr>الشريحة 13</vt:lpstr>
      <vt:lpstr>الشريحة 14</vt:lpstr>
      <vt:lpstr>الشريحة 15</vt:lpstr>
      <vt:lpstr>الخلاصة</vt:lpstr>
      <vt:lpstr>بعض الاسئلة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بعض المصادر</dc:title>
  <dc:creator>almasar</dc:creator>
  <cp:lastModifiedBy>s0o</cp:lastModifiedBy>
  <cp:revision>38</cp:revision>
  <dcterms:created xsi:type="dcterms:W3CDTF">2017-10-11T13:08:20Z</dcterms:created>
  <dcterms:modified xsi:type="dcterms:W3CDTF">2019-09-20T16:13:42Z</dcterms:modified>
</cp:coreProperties>
</file>